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5" r:id="rId44"/>
    <p:sldId id="306" r:id="rId45"/>
    <p:sldId id="307" r:id="rId46"/>
    <p:sldId id="308" r:id="rId47"/>
    <p:sldId id="309" r:id="rId48"/>
    <p:sldId id="259" r:id="rId49"/>
    <p:sldId id="304" r:id="rId50"/>
    <p:sldId id="260" r:id="rId51"/>
    <p:sldId id="258" r:id="rId52"/>
    <p:sldId id="310" r:id="rId53"/>
    <p:sldId id="311" r:id="rId54"/>
    <p:sldId id="312" r:id="rId55"/>
    <p:sldId id="313" r:id="rId56"/>
    <p:sldId id="314" r:id="rId57"/>
    <p:sldId id="315"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50C3EC7-BB20-4971-A373-5159A8645ECE}" type="datetimeFigureOut">
              <a:rPr lang="en-GB" smtClean="0"/>
              <a:t>23/06/2020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343548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C3EC7-BB20-4971-A373-5159A8645ECE}" type="datetimeFigureOut">
              <a:rPr lang="en-GB" smtClean="0"/>
              <a:t>23/06/2020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3619179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C3EC7-BB20-4971-A373-5159A8645ECE}" type="datetimeFigureOut">
              <a:rPr lang="en-GB" smtClean="0"/>
              <a:t>23/06/2020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1354303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C3EC7-BB20-4971-A373-5159A8645ECE}" type="datetimeFigureOut">
              <a:rPr lang="en-GB" smtClean="0"/>
              <a:t>23/06/2020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132185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0C3EC7-BB20-4971-A373-5159A8645ECE}" type="datetimeFigureOut">
              <a:rPr lang="en-GB" smtClean="0"/>
              <a:t>23/06/2020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2355981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50C3EC7-BB20-4971-A373-5159A8645ECE}" type="datetimeFigureOut">
              <a:rPr lang="en-GB" smtClean="0"/>
              <a:t>23/06/2020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4008753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50C3EC7-BB20-4971-A373-5159A8645ECE}" type="datetimeFigureOut">
              <a:rPr lang="en-GB" smtClean="0"/>
              <a:t>23/06/2020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276550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50C3EC7-BB20-4971-A373-5159A8645ECE}" type="datetimeFigureOut">
              <a:rPr lang="en-GB" smtClean="0"/>
              <a:t>23/06/2020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986779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C3EC7-BB20-4971-A373-5159A8645ECE}" type="datetimeFigureOut">
              <a:rPr lang="en-GB" smtClean="0"/>
              <a:t>23/06/2020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2886599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0C3EC7-BB20-4971-A373-5159A8645ECE}" type="datetimeFigureOut">
              <a:rPr lang="en-GB" smtClean="0"/>
              <a:t>23/06/2020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1132889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0C3EC7-BB20-4971-A373-5159A8645ECE}" type="datetimeFigureOut">
              <a:rPr lang="en-GB" smtClean="0"/>
              <a:t>23/06/2020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252F0C-3D48-4F74-B485-CF3CC5C21476}" type="slidenum">
              <a:rPr lang="en-GB" smtClean="0"/>
              <a:t>‹#›</a:t>
            </a:fld>
            <a:endParaRPr lang="en-GB"/>
          </a:p>
        </p:txBody>
      </p:sp>
    </p:spTree>
    <p:extLst>
      <p:ext uri="{BB962C8B-B14F-4D97-AF65-F5344CB8AC3E}">
        <p14:creationId xmlns:p14="http://schemas.microsoft.com/office/powerpoint/2010/main" val="3645711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C3EC7-BB20-4971-A373-5159A8645ECE}" type="datetimeFigureOut">
              <a:rPr lang="en-GB" smtClean="0"/>
              <a:t>23/06/2020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252F0C-3D48-4F74-B485-CF3CC5C21476}" type="slidenum">
              <a:rPr lang="en-GB" smtClean="0"/>
              <a:t>‹#›</a:t>
            </a:fld>
            <a:endParaRPr lang="en-GB"/>
          </a:p>
        </p:txBody>
      </p:sp>
    </p:spTree>
    <p:extLst>
      <p:ext uri="{BB962C8B-B14F-4D97-AF65-F5344CB8AC3E}">
        <p14:creationId xmlns:p14="http://schemas.microsoft.com/office/powerpoint/2010/main" val="1187193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rive.google.com/file/d/13Ia1SofcBrI6QIcvKPOyayDHIy7KJdMl/view?usp=sharin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drive.google.com/file/d/1m3Zzgm0XffaDYay4j64GoIlbDbgkGo8E/view?usp=sharing"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rive.google.com/file/d/1fN0BuNZdTI-wU5FaqkISIvGHW7z9EEOL/view?usp=shari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990600" y="1831758"/>
            <a:ext cx="3200400" cy="3188368"/>
            <a:chOff x="2057400" y="1379621"/>
            <a:chExt cx="5029200" cy="5093368"/>
          </a:xfrm>
        </p:grpSpPr>
        <p:pic>
          <p:nvPicPr>
            <p:cNvPr id="1026" name="Picture 2" descr="C:\Users\Administrator\Downloads\Geekbuyingfans_3535987 (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1379621"/>
              <a:ext cx="5029200" cy="5093368"/>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rot="2799111">
              <a:off x="2836411" y="2314869"/>
              <a:ext cx="3462091" cy="325716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rot="2799111">
              <a:off x="5342085" y="4775779"/>
              <a:ext cx="807742" cy="6703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799111">
              <a:off x="3680416" y="2974428"/>
              <a:ext cx="1783165" cy="1760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32" name="Picture 8" descr="Image result for manych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0750" y="0"/>
            <a:ext cx="4762500" cy="1447800"/>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p:cNvSpPr txBox="1">
            <a:spLocks/>
          </p:cNvSpPr>
          <p:nvPr/>
        </p:nvSpPr>
        <p:spPr>
          <a:xfrm>
            <a:off x="4589948" y="2557783"/>
            <a:ext cx="4114800" cy="216154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US" dirty="0"/>
              <a:t>Flows, JSON Ad, Comment Growth tool</a:t>
            </a:r>
            <a:endParaRPr lang="en-GB" dirty="0"/>
          </a:p>
        </p:txBody>
      </p:sp>
    </p:spTree>
    <p:extLst>
      <p:ext uri="{BB962C8B-B14F-4D97-AF65-F5344CB8AC3E}">
        <p14:creationId xmlns:p14="http://schemas.microsoft.com/office/powerpoint/2010/main" val="2751196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Opt-in Message</a:t>
            </a:r>
            <a:endParaRPr lang="en-GB"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3" y="1295401"/>
            <a:ext cx="732336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752" y="3163110"/>
            <a:ext cx="4431869" cy="361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1277472" y="3976365"/>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a:t>then create your button</a:t>
            </a:r>
            <a:endParaRPr lang="en-GB" sz="1800" dirty="0"/>
          </a:p>
        </p:txBody>
      </p:sp>
      <p:cxnSp>
        <p:nvCxnSpPr>
          <p:cNvPr id="7" name="Straight Arrow Connector 6"/>
          <p:cNvCxnSpPr/>
          <p:nvPr/>
        </p:nvCxnSpPr>
        <p:spPr>
          <a:xfrm flipV="1">
            <a:off x="4038600" y="4419600"/>
            <a:ext cx="990600" cy="12826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72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Three: Add tags</a:t>
            </a:r>
            <a:endParaRPr lang="en-GB" dirty="0"/>
          </a:p>
        </p:txBody>
      </p:sp>
      <p:sp>
        <p:nvSpPr>
          <p:cNvPr id="3" name="Content Placeholder 2"/>
          <p:cNvSpPr>
            <a:spLocks noGrp="1"/>
          </p:cNvSpPr>
          <p:nvPr>
            <p:ph idx="1"/>
          </p:nvPr>
        </p:nvSpPr>
        <p:spPr/>
        <p:txBody>
          <a:bodyPr/>
          <a:lstStyle/>
          <a:p>
            <a:r>
              <a:rPr lang="en-US" dirty="0"/>
              <a:t>Adding tags to specific steps of your flow will help you organize your audience for future targeting.</a:t>
            </a:r>
            <a:endParaRPr lang="en-GB" dirty="0"/>
          </a:p>
        </p:txBody>
      </p:sp>
    </p:spTree>
    <p:extLst>
      <p:ext uri="{BB962C8B-B14F-4D97-AF65-F5344CB8AC3E}">
        <p14:creationId xmlns:p14="http://schemas.microsoft.com/office/powerpoint/2010/main" val="4136028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084" y="304800"/>
            <a:ext cx="8996131"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388179"/>
            <a:ext cx="5970814" cy="3286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5431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a Tag</a:t>
            </a:r>
            <a:endParaRPr lang="en-GB"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6400"/>
            <a:ext cx="5334000" cy="4347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9428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7924800" cy="3777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3563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457201"/>
            <a:ext cx="2841736"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57200"/>
            <a:ext cx="3015087"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4078705"/>
            <a:ext cx="3848911" cy="2563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9740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32" y="1981200"/>
            <a:ext cx="8483600" cy="380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374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762000"/>
            <a:ext cx="8829675" cy="55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230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four: Finish the flow</a:t>
            </a:r>
            <a:endParaRPr lang="en-GB"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80147"/>
            <a:ext cx="714375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7194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Finish the flow with whatever content you want to send</a:t>
            </a:r>
            <a:endParaRPr lang="en-GB" dirty="0"/>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3256824"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784684"/>
            <a:ext cx="4437209" cy="439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343400" y="5926649"/>
            <a:ext cx="2438400" cy="923330"/>
          </a:xfrm>
          <a:prstGeom prst="rect">
            <a:avLst/>
          </a:prstGeom>
          <a:noFill/>
        </p:spPr>
        <p:txBody>
          <a:bodyPr wrap="square" rtlCol="0">
            <a:spAutoFit/>
          </a:bodyPr>
          <a:lstStyle/>
          <a:p>
            <a:r>
              <a:rPr lang="en-US" dirty="0"/>
              <a:t>Add a button and make it a link to the product.</a:t>
            </a:r>
            <a:endParaRPr lang="en-GB" dirty="0"/>
          </a:p>
        </p:txBody>
      </p:sp>
      <p:cxnSp>
        <p:nvCxnSpPr>
          <p:cNvPr id="8" name="Straight Arrow Connector 7"/>
          <p:cNvCxnSpPr/>
          <p:nvPr/>
        </p:nvCxnSpPr>
        <p:spPr>
          <a:xfrm flipV="1">
            <a:off x="5943600" y="4572000"/>
            <a:ext cx="685800" cy="135464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317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90600"/>
            <a:ext cx="8858166" cy="508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9491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2965450" cy="481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355850" y="351563"/>
            <a:ext cx="2438400" cy="646331"/>
          </a:xfrm>
          <a:prstGeom prst="rect">
            <a:avLst/>
          </a:prstGeom>
          <a:noFill/>
        </p:spPr>
        <p:txBody>
          <a:bodyPr wrap="square" rtlCol="0">
            <a:spAutoFit/>
          </a:bodyPr>
          <a:lstStyle/>
          <a:p>
            <a:r>
              <a:rPr lang="en-US" dirty="0"/>
              <a:t>Enter the button name.</a:t>
            </a:r>
            <a:endParaRPr lang="en-GB" dirty="0"/>
          </a:p>
        </p:txBody>
      </p:sp>
      <p:sp>
        <p:nvSpPr>
          <p:cNvPr id="6" name="TextBox 5"/>
          <p:cNvSpPr txBox="1"/>
          <p:nvPr/>
        </p:nvSpPr>
        <p:spPr>
          <a:xfrm>
            <a:off x="838200" y="5334000"/>
            <a:ext cx="2819400" cy="1200329"/>
          </a:xfrm>
          <a:prstGeom prst="rect">
            <a:avLst/>
          </a:prstGeom>
          <a:noFill/>
        </p:spPr>
        <p:txBody>
          <a:bodyPr wrap="square" rtlCol="0">
            <a:spAutoFit/>
          </a:bodyPr>
          <a:lstStyle/>
          <a:p>
            <a:r>
              <a:rPr lang="en-US" dirty="0"/>
              <a:t>Enter the link and don’t forget to add UTM parameters so you can track clicks.</a:t>
            </a:r>
            <a:endParaRPr lang="en-GB" dirty="0"/>
          </a:p>
        </p:txBody>
      </p:sp>
      <p:cxnSp>
        <p:nvCxnSpPr>
          <p:cNvPr id="7" name="Straight Arrow Connector 6"/>
          <p:cNvCxnSpPr/>
          <p:nvPr/>
        </p:nvCxnSpPr>
        <p:spPr>
          <a:xfrm flipH="1">
            <a:off x="2247900" y="914400"/>
            <a:ext cx="419100" cy="45720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371600" y="3866055"/>
            <a:ext cx="228600" cy="154414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813271"/>
            <a:ext cx="4689538" cy="3931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5715000" y="4894256"/>
            <a:ext cx="2819400" cy="646331"/>
          </a:xfrm>
          <a:prstGeom prst="rect">
            <a:avLst/>
          </a:prstGeom>
          <a:noFill/>
        </p:spPr>
        <p:txBody>
          <a:bodyPr wrap="square" rtlCol="0">
            <a:spAutoFit/>
          </a:bodyPr>
          <a:lstStyle/>
          <a:p>
            <a:r>
              <a:rPr lang="en-US" dirty="0"/>
              <a:t>Add a tag to segment users that click links</a:t>
            </a:r>
            <a:endParaRPr lang="en-GB" dirty="0"/>
          </a:p>
        </p:txBody>
      </p:sp>
      <p:cxnSp>
        <p:nvCxnSpPr>
          <p:cNvPr id="13" name="Straight Arrow Connector 12"/>
          <p:cNvCxnSpPr/>
          <p:nvPr/>
        </p:nvCxnSpPr>
        <p:spPr>
          <a:xfrm flipH="1" flipV="1">
            <a:off x="6248400" y="3250394"/>
            <a:ext cx="457200" cy="1643862"/>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981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Delivery Flow </a:t>
            </a:r>
            <a:r>
              <a:rPr lang="en-US" dirty="0">
                <a:solidFill>
                  <a:srgbClr val="0070C0"/>
                </a:solidFill>
              </a:rPr>
              <a:t>(Part 1)</a:t>
            </a:r>
            <a:endParaRPr lang="en-GB" dirty="0">
              <a:solidFill>
                <a:srgbClr val="0070C0"/>
              </a:solidFill>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694" y="2819400"/>
            <a:ext cx="8816045"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72715" y="1505795"/>
            <a:ext cx="2819400" cy="738664"/>
          </a:xfrm>
          <a:prstGeom prst="rect">
            <a:avLst/>
          </a:prstGeom>
          <a:noFill/>
        </p:spPr>
        <p:txBody>
          <a:bodyPr wrap="square" rtlCol="0">
            <a:spAutoFit/>
          </a:bodyPr>
          <a:lstStyle/>
          <a:p>
            <a:r>
              <a:rPr lang="en-US" sz="1400" dirty="0"/>
              <a:t>1. Opt-in: Users click here and become “Subscribers” (we collect their data.)</a:t>
            </a:r>
            <a:endParaRPr lang="en-GB" sz="1400" dirty="0"/>
          </a:p>
        </p:txBody>
      </p:sp>
      <p:sp>
        <p:nvSpPr>
          <p:cNvPr id="6" name="TextBox 5"/>
          <p:cNvSpPr txBox="1"/>
          <p:nvPr/>
        </p:nvSpPr>
        <p:spPr>
          <a:xfrm>
            <a:off x="2667000" y="2044750"/>
            <a:ext cx="2819400" cy="954107"/>
          </a:xfrm>
          <a:prstGeom prst="rect">
            <a:avLst/>
          </a:prstGeom>
          <a:noFill/>
        </p:spPr>
        <p:txBody>
          <a:bodyPr wrap="square" rtlCol="0">
            <a:spAutoFit/>
          </a:bodyPr>
          <a:lstStyle/>
          <a:p>
            <a:r>
              <a:rPr lang="en-US" sz="1400" dirty="0"/>
              <a:t>2. Tag: Subscribers pass through the tags and become segmented into targetable categories.</a:t>
            </a:r>
            <a:endParaRPr lang="en-GB" sz="1400" dirty="0"/>
          </a:p>
        </p:txBody>
      </p:sp>
      <p:sp>
        <p:nvSpPr>
          <p:cNvPr id="7" name="TextBox 6"/>
          <p:cNvSpPr txBox="1"/>
          <p:nvPr/>
        </p:nvSpPr>
        <p:spPr>
          <a:xfrm>
            <a:off x="5105400" y="1457980"/>
            <a:ext cx="2819400" cy="523220"/>
          </a:xfrm>
          <a:prstGeom prst="rect">
            <a:avLst/>
          </a:prstGeom>
          <a:noFill/>
        </p:spPr>
        <p:txBody>
          <a:bodyPr wrap="square" rtlCol="0">
            <a:spAutoFit/>
          </a:bodyPr>
          <a:lstStyle/>
          <a:p>
            <a:r>
              <a:rPr lang="en-US" sz="1400" dirty="0"/>
              <a:t>3. Delivery: Subscribers receive the “message” (coupon)</a:t>
            </a:r>
            <a:endParaRPr lang="en-GB" sz="1400" dirty="0"/>
          </a:p>
        </p:txBody>
      </p:sp>
      <p:sp>
        <p:nvSpPr>
          <p:cNvPr id="8" name="TextBox 7"/>
          <p:cNvSpPr txBox="1"/>
          <p:nvPr/>
        </p:nvSpPr>
        <p:spPr>
          <a:xfrm>
            <a:off x="6797842" y="3108158"/>
            <a:ext cx="2330116" cy="954107"/>
          </a:xfrm>
          <a:prstGeom prst="rect">
            <a:avLst/>
          </a:prstGeom>
          <a:noFill/>
        </p:spPr>
        <p:txBody>
          <a:bodyPr wrap="square" rtlCol="0">
            <a:spAutoFit/>
          </a:bodyPr>
          <a:lstStyle/>
          <a:p>
            <a:r>
              <a:rPr lang="en-US" sz="1400" dirty="0"/>
              <a:t>4. Call-to-action: Subscribers can take action (buy through the link).</a:t>
            </a:r>
            <a:endParaRPr lang="en-GB" sz="1400" dirty="0"/>
          </a:p>
        </p:txBody>
      </p:sp>
      <p:cxnSp>
        <p:nvCxnSpPr>
          <p:cNvPr id="9" name="Straight Arrow Connector 8"/>
          <p:cNvCxnSpPr/>
          <p:nvPr/>
        </p:nvCxnSpPr>
        <p:spPr>
          <a:xfrm>
            <a:off x="1219200" y="2362200"/>
            <a:ext cx="76200" cy="170006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3810000" y="2819400"/>
            <a:ext cx="152400" cy="45720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943600" y="1981200"/>
            <a:ext cx="152400" cy="245605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460958" y="3886200"/>
            <a:ext cx="1311442" cy="106680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123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Extended Delivery Flow</a:t>
            </a:r>
            <a:endParaRPr lang="en-GB"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84" y="1233905"/>
            <a:ext cx="7785100" cy="55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2197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28600"/>
            <a:ext cx="6428913"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38200" y="4876800"/>
            <a:ext cx="7162800" cy="1169551"/>
          </a:xfrm>
          <a:prstGeom prst="rect">
            <a:avLst/>
          </a:prstGeom>
          <a:noFill/>
        </p:spPr>
        <p:txBody>
          <a:bodyPr wrap="square" rtlCol="0">
            <a:spAutoFit/>
          </a:bodyPr>
          <a:lstStyle/>
          <a:p>
            <a:r>
              <a:rPr lang="en-US" sz="1400" dirty="0"/>
              <a:t>Adding a delay will help bring the user back if they have left. For example, if a user gets the coupon we still have not fully convinced him on why he should buy the product. If you add a 15 second delay that could bring the user back into messenger to learn even more about your product. You can extend the flow to talk about why the product is good. This will help increase conversions.</a:t>
            </a:r>
            <a:endParaRPr lang="en-GB" sz="1400" dirty="0"/>
          </a:p>
        </p:txBody>
      </p:sp>
    </p:spTree>
    <p:extLst>
      <p:ext uri="{BB962C8B-B14F-4D97-AF65-F5344CB8AC3E}">
        <p14:creationId xmlns:p14="http://schemas.microsoft.com/office/powerpoint/2010/main" val="1614882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14927"/>
            <a:ext cx="7090575"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943600" y="1447800"/>
            <a:ext cx="2209800" cy="307777"/>
          </a:xfrm>
          <a:prstGeom prst="rect">
            <a:avLst/>
          </a:prstGeom>
          <a:noFill/>
        </p:spPr>
        <p:txBody>
          <a:bodyPr wrap="square" rtlCol="0">
            <a:spAutoFit/>
          </a:bodyPr>
          <a:lstStyle/>
          <a:p>
            <a:r>
              <a:rPr lang="en-US" sz="1400" dirty="0"/>
              <a:t>Delivery</a:t>
            </a:r>
            <a:endParaRPr lang="en-GB" sz="1400" dirty="0"/>
          </a:p>
        </p:txBody>
      </p:sp>
      <p:sp>
        <p:nvSpPr>
          <p:cNvPr id="6" name="TextBox 5"/>
          <p:cNvSpPr txBox="1"/>
          <p:nvPr/>
        </p:nvSpPr>
        <p:spPr>
          <a:xfrm>
            <a:off x="5963653" y="2362200"/>
            <a:ext cx="2209800" cy="523220"/>
          </a:xfrm>
          <a:prstGeom prst="rect">
            <a:avLst/>
          </a:prstGeom>
          <a:noFill/>
        </p:spPr>
        <p:txBody>
          <a:bodyPr wrap="square" rtlCol="0">
            <a:spAutoFit/>
          </a:bodyPr>
          <a:lstStyle/>
          <a:p>
            <a:r>
              <a:rPr lang="en-US" sz="1400" dirty="0"/>
              <a:t>Wait 12 sec and bring them back to the flow.</a:t>
            </a:r>
            <a:endParaRPr lang="en-GB" sz="1400" dirty="0"/>
          </a:p>
        </p:txBody>
      </p:sp>
      <p:sp>
        <p:nvSpPr>
          <p:cNvPr id="7" name="TextBox 6"/>
          <p:cNvSpPr txBox="1"/>
          <p:nvPr/>
        </p:nvSpPr>
        <p:spPr>
          <a:xfrm>
            <a:off x="4267200" y="5334000"/>
            <a:ext cx="2209800" cy="307777"/>
          </a:xfrm>
          <a:prstGeom prst="rect">
            <a:avLst/>
          </a:prstGeom>
          <a:noFill/>
        </p:spPr>
        <p:txBody>
          <a:bodyPr wrap="square" rtlCol="0">
            <a:spAutoFit/>
          </a:bodyPr>
          <a:lstStyle/>
          <a:p>
            <a:r>
              <a:rPr lang="en-US" sz="1400" dirty="0"/>
              <a:t>Enter new flow.</a:t>
            </a:r>
            <a:endParaRPr lang="en-GB" sz="1400" dirty="0"/>
          </a:p>
        </p:txBody>
      </p:sp>
      <p:sp>
        <p:nvSpPr>
          <p:cNvPr id="8" name="TextBox 7"/>
          <p:cNvSpPr txBox="1"/>
          <p:nvPr/>
        </p:nvSpPr>
        <p:spPr>
          <a:xfrm>
            <a:off x="4038600" y="6248400"/>
            <a:ext cx="2209800" cy="523220"/>
          </a:xfrm>
          <a:prstGeom prst="rect">
            <a:avLst/>
          </a:prstGeom>
          <a:noFill/>
        </p:spPr>
        <p:txBody>
          <a:bodyPr wrap="square" rtlCol="0">
            <a:spAutoFit/>
          </a:bodyPr>
          <a:lstStyle/>
          <a:p>
            <a:r>
              <a:rPr lang="en-US" sz="1400" dirty="0"/>
              <a:t>Create new flow selling the product.</a:t>
            </a:r>
            <a:endParaRPr lang="en-GB" sz="1400" dirty="0"/>
          </a:p>
        </p:txBody>
      </p:sp>
      <p:cxnSp>
        <p:nvCxnSpPr>
          <p:cNvPr id="9" name="Straight Arrow Connector 8"/>
          <p:cNvCxnSpPr>
            <a:stCxn id="5" idx="1"/>
          </p:cNvCxnSpPr>
          <p:nvPr/>
        </p:nvCxnSpPr>
        <p:spPr>
          <a:xfrm flipH="1">
            <a:off x="5181600" y="1601689"/>
            <a:ext cx="762000" cy="96689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372100" y="2755032"/>
            <a:ext cx="647700" cy="850033"/>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4800600" y="4880113"/>
            <a:ext cx="76200" cy="537653"/>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2362200" y="4419600"/>
            <a:ext cx="2438400" cy="1985454"/>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4876800" y="4724400"/>
            <a:ext cx="1905000" cy="1600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866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96758"/>
            <a:ext cx="2971800" cy="6345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80916"/>
            <a:ext cx="2770253" cy="6777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3400" y="1600200"/>
            <a:ext cx="2209800" cy="954107"/>
          </a:xfrm>
          <a:prstGeom prst="rect">
            <a:avLst/>
          </a:prstGeom>
          <a:noFill/>
        </p:spPr>
        <p:txBody>
          <a:bodyPr wrap="square" rtlCol="0">
            <a:spAutoFit/>
          </a:bodyPr>
          <a:lstStyle/>
          <a:p>
            <a:r>
              <a:rPr lang="en-US" sz="1400" dirty="0"/>
              <a:t>This flow will give info to sell the product in a very direct way.</a:t>
            </a:r>
          </a:p>
          <a:p>
            <a:endParaRPr lang="en-GB" sz="1400" dirty="0"/>
          </a:p>
        </p:txBody>
      </p:sp>
    </p:spTree>
    <p:extLst>
      <p:ext uri="{BB962C8B-B14F-4D97-AF65-F5344CB8AC3E}">
        <p14:creationId xmlns:p14="http://schemas.microsoft.com/office/powerpoint/2010/main" val="34174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Your Flow</a:t>
            </a:r>
            <a:endParaRPr lang="en-GB"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31" y="1447800"/>
            <a:ext cx="8902700" cy="4946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56158" y="2185737"/>
            <a:ext cx="2286000" cy="954107"/>
          </a:xfrm>
          <a:prstGeom prst="rect">
            <a:avLst/>
          </a:prstGeom>
          <a:noFill/>
        </p:spPr>
        <p:txBody>
          <a:bodyPr wrap="square" rtlCol="0">
            <a:spAutoFit/>
          </a:bodyPr>
          <a:lstStyle/>
          <a:p>
            <a:r>
              <a:rPr lang="en-US" sz="1400" dirty="0"/>
              <a:t>Click preview to make sure your bot is working they way you want it to.</a:t>
            </a:r>
          </a:p>
          <a:p>
            <a:endParaRPr lang="en-GB" sz="1400" dirty="0"/>
          </a:p>
        </p:txBody>
      </p:sp>
    </p:spTree>
    <p:extLst>
      <p:ext uri="{BB962C8B-B14F-4D97-AF65-F5344CB8AC3E}">
        <p14:creationId xmlns:p14="http://schemas.microsoft.com/office/powerpoint/2010/main" val="3401214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Users Into Your Flow</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US" dirty="0"/>
              <a:t>Once your flow is working you need to find ways to get users into your flow. You can send users into your flow from a Facebook post, Facebook/Instagram Ad, QR code, website button, or link.</a:t>
            </a:r>
          </a:p>
          <a:p>
            <a:pPr marL="0" indent="0">
              <a:buNone/>
            </a:pPr>
            <a:endParaRPr lang="en-US" dirty="0"/>
          </a:p>
          <a:p>
            <a:pPr marL="0" indent="0">
              <a:buNone/>
            </a:pPr>
            <a:r>
              <a:rPr lang="en-US" dirty="0"/>
              <a:t>For the flow we made we will test the Facebook comment tool and the JSON Ad.</a:t>
            </a:r>
            <a:endParaRPr lang="en-GB" dirty="0"/>
          </a:p>
        </p:txBody>
      </p:sp>
    </p:spTree>
    <p:extLst>
      <p:ext uri="{BB962C8B-B14F-4D97-AF65-F5344CB8AC3E}">
        <p14:creationId xmlns:p14="http://schemas.microsoft.com/office/powerpoint/2010/main" val="3663869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JSON Ad</a:t>
            </a:r>
            <a:endParaRPr lang="en-GB" dirty="0"/>
          </a:p>
        </p:txBody>
      </p:sp>
      <p:sp>
        <p:nvSpPr>
          <p:cNvPr id="4" name="Content Placeholder 2"/>
          <p:cNvSpPr>
            <a:spLocks noGrp="1"/>
          </p:cNvSpPr>
          <p:nvPr>
            <p:ph idx="1"/>
          </p:nvPr>
        </p:nvSpPr>
        <p:spPr>
          <a:xfrm>
            <a:off x="457200" y="1600200"/>
            <a:ext cx="8229600" cy="4525963"/>
          </a:xfrm>
        </p:spPr>
        <p:txBody>
          <a:bodyPr>
            <a:normAutofit fontScale="85000" lnSpcReduction="10000"/>
          </a:bodyPr>
          <a:lstStyle/>
          <a:p>
            <a:r>
              <a:rPr lang="en-US" dirty="0"/>
              <a:t>The JSON Ad will send a specific audience an Ad that brings them to the messenger.</a:t>
            </a:r>
          </a:p>
          <a:p>
            <a:r>
              <a:rPr lang="en-US" dirty="0"/>
              <a:t>In my opinion JSON Ads are the most effective form of </a:t>
            </a:r>
            <a:r>
              <a:rPr lang="en-US" dirty="0" err="1"/>
              <a:t>Chatbot</a:t>
            </a:r>
            <a:r>
              <a:rPr lang="en-US" dirty="0"/>
              <a:t> marketing. Make this a priority. </a:t>
            </a:r>
          </a:p>
          <a:p>
            <a:endParaRPr lang="en-US" dirty="0"/>
          </a:p>
          <a:p>
            <a:pPr marL="0" indent="0">
              <a:buNone/>
            </a:pPr>
            <a:r>
              <a:rPr lang="en-US" dirty="0"/>
              <a:t>View the ad: </a:t>
            </a:r>
            <a:r>
              <a:rPr lang="en-US" dirty="0">
                <a:hlinkClick r:id="rId2"/>
              </a:rPr>
              <a:t>https://drive.google.com/file/d/13Ia1SofcBrI6QIcvKPOyayDHIy7KJdMl/view?usp=sharing</a:t>
            </a:r>
            <a:endParaRPr lang="en-US" dirty="0"/>
          </a:p>
          <a:p>
            <a:pPr marL="0" indent="0">
              <a:buNone/>
            </a:pPr>
            <a:r>
              <a:rPr lang="en-US" dirty="0"/>
              <a:t> </a:t>
            </a:r>
          </a:p>
          <a:p>
            <a:pPr marL="0" indent="0">
              <a:buNone/>
            </a:pPr>
            <a:endParaRPr lang="en-GB" dirty="0"/>
          </a:p>
        </p:txBody>
      </p:sp>
    </p:spTree>
    <p:extLst>
      <p:ext uri="{BB962C8B-B14F-4D97-AF65-F5344CB8AC3E}">
        <p14:creationId xmlns:p14="http://schemas.microsoft.com/office/powerpoint/2010/main" val="3213989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5137150" cy="565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943600" y="4038600"/>
            <a:ext cx="2286000" cy="738664"/>
          </a:xfrm>
          <a:prstGeom prst="rect">
            <a:avLst/>
          </a:prstGeom>
          <a:noFill/>
        </p:spPr>
        <p:txBody>
          <a:bodyPr wrap="square" rtlCol="0">
            <a:spAutoFit/>
          </a:bodyPr>
          <a:lstStyle/>
          <a:p>
            <a:r>
              <a:rPr lang="en-US" sz="1400" dirty="0"/>
              <a:t>Select the Facebook Ads JSON Growth Tool.</a:t>
            </a:r>
          </a:p>
          <a:p>
            <a:endParaRPr lang="en-GB" sz="1400" dirty="0"/>
          </a:p>
        </p:txBody>
      </p:sp>
    </p:spTree>
    <p:extLst>
      <p:ext uri="{BB962C8B-B14F-4D97-AF65-F5344CB8AC3E}">
        <p14:creationId xmlns:p14="http://schemas.microsoft.com/office/powerpoint/2010/main" val="300488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Tools &amp; Flows</a:t>
            </a:r>
            <a:endParaRPr lang="en-GB" dirty="0"/>
          </a:p>
        </p:txBody>
      </p:sp>
      <p:sp>
        <p:nvSpPr>
          <p:cNvPr id="3" name="Content Placeholder 2"/>
          <p:cNvSpPr>
            <a:spLocks noGrp="1"/>
          </p:cNvSpPr>
          <p:nvPr>
            <p:ph idx="1"/>
          </p:nvPr>
        </p:nvSpPr>
        <p:spPr/>
        <p:txBody>
          <a:bodyPr/>
          <a:lstStyle/>
          <a:p>
            <a:r>
              <a:rPr lang="en-US" u="sng" dirty="0"/>
              <a:t>Growth tools </a:t>
            </a:r>
            <a:r>
              <a:rPr lang="en-US" dirty="0"/>
              <a:t>are a way to send your users to the Facebook Messenger.</a:t>
            </a:r>
          </a:p>
          <a:p>
            <a:r>
              <a:rPr lang="en-US" u="sng" dirty="0"/>
              <a:t>Flows </a:t>
            </a:r>
            <a:r>
              <a:rPr lang="en-US" dirty="0"/>
              <a:t>are a way to collected data, deliver a message, push a sale, </a:t>
            </a:r>
            <a:r>
              <a:rPr lang="en-GB" dirty="0"/>
              <a:t>or engage with a user in messenger.</a:t>
            </a:r>
          </a:p>
        </p:txBody>
      </p:sp>
    </p:spTree>
    <p:extLst>
      <p:ext uri="{BB962C8B-B14F-4D97-AF65-F5344CB8AC3E}">
        <p14:creationId xmlns:p14="http://schemas.microsoft.com/office/powerpoint/2010/main" val="632060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133600"/>
            <a:ext cx="7251700" cy="445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76200"/>
            <a:ext cx="3429000" cy="3706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4934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86800" cy="3166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429000"/>
            <a:ext cx="4340308" cy="3307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124200"/>
            <a:ext cx="2536344"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737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4482455" cy="586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62400" y="762000"/>
            <a:ext cx="3124200" cy="738664"/>
          </a:xfrm>
          <a:prstGeom prst="rect">
            <a:avLst/>
          </a:prstGeom>
          <a:noFill/>
        </p:spPr>
        <p:txBody>
          <a:bodyPr wrap="square" rtlCol="0">
            <a:spAutoFit/>
          </a:bodyPr>
          <a:lstStyle/>
          <a:p>
            <a:r>
              <a:rPr lang="en-US" sz="1400" dirty="0"/>
              <a:t>After you land on this page go to your Facebook Ads manager.</a:t>
            </a:r>
          </a:p>
          <a:p>
            <a:endParaRPr lang="en-GB" sz="1400" dirty="0"/>
          </a:p>
        </p:txBody>
      </p:sp>
      <p:pic>
        <p:nvPicPr>
          <p:cNvPr id="317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3314700"/>
            <a:ext cx="3952486" cy="180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5351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84455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362200" y="838200"/>
            <a:ext cx="4419600" cy="738664"/>
          </a:xfrm>
          <a:prstGeom prst="rect">
            <a:avLst/>
          </a:prstGeom>
          <a:noFill/>
        </p:spPr>
        <p:txBody>
          <a:bodyPr wrap="square" rtlCol="0">
            <a:spAutoFit/>
          </a:bodyPr>
          <a:lstStyle/>
          <a:p>
            <a:r>
              <a:rPr lang="en-US" sz="1400" dirty="0"/>
              <a:t>There are two objectives you can use with the JSON Ad. You can use traffic or messages.</a:t>
            </a:r>
          </a:p>
          <a:p>
            <a:endParaRPr lang="en-GB" sz="1400" dirty="0"/>
          </a:p>
        </p:txBody>
      </p:sp>
    </p:spTree>
    <p:extLst>
      <p:ext uri="{BB962C8B-B14F-4D97-AF65-F5344CB8AC3E}">
        <p14:creationId xmlns:p14="http://schemas.microsoft.com/office/powerpoint/2010/main" val="3662168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381000"/>
            <a:ext cx="4876800" cy="307777"/>
          </a:xfrm>
          <a:prstGeom prst="rect">
            <a:avLst/>
          </a:prstGeom>
          <a:noFill/>
        </p:spPr>
        <p:txBody>
          <a:bodyPr wrap="square" rtlCol="0">
            <a:spAutoFit/>
          </a:bodyPr>
          <a:lstStyle/>
          <a:p>
            <a:r>
              <a:rPr lang="en-US" sz="1400" dirty="0"/>
              <a:t>If you use traffic make sure you select “Messenger”</a:t>
            </a:r>
            <a:endParaRPr lang="en-GB" sz="1400" dirty="0"/>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3048000"/>
            <a:ext cx="6362700" cy="366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8" y="1022988"/>
            <a:ext cx="9086850" cy="248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0884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143000"/>
            <a:ext cx="789305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494723" y="152400"/>
            <a:ext cx="8229600" cy="1143000"/>
          </a:xfrm>
        </p:spPr>
        <p:txBody>
          <a:bodyPr/>
          <a:lstStyle/>
          <a:p>
            <a:r>
              <a:rPr lang="en-US" dirty="0"/>
              <a:t>Create your Ad</a:t>
            </a:r>
            <a:endParaRPr lang="en-GB" dirty="0"/>
          </a:p>
        </p:txBody>
      </p:sp>
    </p:spTree>
    <p:extLst>
      <p:ext uri="{BB962C8B-B14F-4D97-AF65-F5344CB8AC3E}">
        <p14:creationId xmlns:p14="http://schemas.microsoft.com/office/powerpoint/2010/main" val="3472637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26127"/>
            <a:ext cx="8839200" cy="4160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6206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143000"/>
            <a:ext cx="714375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67506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0" y="1050925"/>
            <a:ext cx="8140700" cy="475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5913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64846"/>
            <a:ext cx="4114800" cy="449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9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9744" y="1425575"/>
            <a:ext cx="4256455" cy="451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133600" y="763488"/>
            <a:ext cx="4876800" cy="307777"/>
          </a:xfrm>
          <a:prstGeom prst="rect">
            <a:avLst/>
          </a:prstGeom>
          <a:noFill/>
        </p:spPr>
        <p:txBody>
          <a:bodyPr wrap="square" rtlCol="0">
            <a:spAutoFit/>
          </a:bodyPr>
          <a:lstStyle/>
          <a:p>
            <a:r>
              <a:rPr lang="en-US" sz="1400" dirty="0"/>
              <a:t>Delete this code and go back to </a:t>
            </a:r>
            <a:r>
              <a:rPr lang="en-US" sz="1400" dirty="0" err="1"/>
              <a:t>manychat</a:t>
            </a:r>
            <a:r>
              <a:rPr lang="en-US" sz="1400" dirty="0"/>
              <a:t>.</a:t>
            </a:r>
            <a:endParaRPr lang="en-GB" sz="1400" dirty="0"/>
          </a:p>
        </p:txBody>
      </p:sp>
    </p:spTree>
    <p:extLst>
      <p:ext uri="{BB962C8B-B14F-4D97-AF65-F5344CB8AC3E}">
        <p14:creationId xmlns:p14="http://schemas.microsoft.com/office/powerpoint/2010/main" val="307949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Tool Examples</a:t>
            </a: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295400"/>
            <a:ext cx="2771775"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95400"/>
            <a:ext cx="3244850" cy="527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Administrator\Downloads\Geekbuyingfans_3535987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1987" y="4724400"/>
            <a:ext cx="2057400" cy="2083651"/>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Image result for messenger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72400" y="3581400"/>
            <a:ext cx="1284605" cy="12954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V="1">
            <a:off x="1676400" y="4495800"/>
            <a:ext cx="6019800" cy="1752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6477000" y="4876800"/>
            <a:ext cx="1371600" cy="6477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529387" y="3505200"/>
            <a:ext cx="1243013" cy="4286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0719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03465"/>
            <a:ext cx="29464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4127" y="1790640"/>
            <a:ext cx="4030547" cy="4158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057400" y="455711"/>
            <a:ext cx="4876800" cy="307777"/>
          </a:xfrm>
          <a:prstGeom prst="rect">
            <a:avLst/>
          </a:prstGeom>
          <a:noFill/>
        </p:spPr>
        <p:txBody>
          <a:bodyPr wrap="square" rtlCol="0">
            <a:spAutoFit/>
          </a:bodyPr>
          <a:lstStyle/>
          <a:p>
            <a:r>
              <a:rPr lang="en-US" sz="1400" dirty="0"/>
              <a:t>Copy the code from </a:t>
            </a:r>
            <a:r>
              <a:rPr lang="en-US" sz="1400" dirty="0" err="1"/>
              <a:t>Manychat</a:t>
            </a:r>
            <a:r>
              <a:rPr lang="en-US" sz="1400" dirty="0"/>
              <a:t> and paste it in JSON</a:t>
            </a:r>
            <a:endParaRPr lang="en-GB" sz="1400" dirty="0"/>
          </a:p>
        </p:txBody>
      </p:sp>
      <p:cxnSp>
        <p:nvCxnSpPr>
          <p:cNvPr id="7" name="Straight Arrow Connector 6"/>
          <p:cNvCxnSpPr/>
          <p:nvPr/>
        </p:nvCxnSpPr>
        <p:spPr>
          <a:xfrm flipH="1">
            <a:off x="1676400" y="763488"/>
            <a:ext cx="1030085" cy="2055912"/>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372100" y="763487"/>
            <a:ext cx="917300" cy="2360713"/>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127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your Ad here</a:t>
            </a:r>
            <a:endParaRPr lang="en-GB" dirty="0"/>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05000"/>
            <a:ext cx="8140700" cy="382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60997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Ad</a:t>
            </a:r>
            <a:endParaRPr lang="en-GB" dirty="0"/>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4491" y="1371600"/>
            <a:ext cx="4686300" cy="517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48595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Rename &amp; Edit</a:t>
            </a:r>
            <a:endParaRPr lang="en-GB" dirty="0"/>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1" y="1752600"/>
            <a:ext cx="8623300" cy="372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8102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Go to flow builder and move the starting step</a:t>
            </a:r>
            <a:endParaRPr lang="en-GB" sz="2800" dirty="0"/>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04851"/>
            <a:ext cx="6934200" cy="4984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8646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Delete opt-in and tags</a:t>
            </a:r>
            <a:endParaRPr lang="en-GB" dirty="0"/>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3343275" cy="437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514600"/>
            <a:ext cx="3000375"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5880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Tags here</a:t>
            </a:r>
            <a:endParaRPr lang="en-GB" dirty="0"/>
          </a:p>
        </p:txBody>
      </p:sp>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163736"/>
            <a:ext cx="4928235" cy="55647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25520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Publish</a:t>
            </a:r>
            <a:endParaRPr lang="en-GB" dirty="0"/>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295400"/>
            <a:ext cx="5276850" cy="545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57200" y="2034064"/>
            <a:ext cx="3276600" cy="1477328"/>
          </a:xfrm>
          <a:prstGeom prst="rect">
            <a:avLst/>
          </a:prstGeom>
          <a:noFill/>
        </p:spPr>
        <p:txBody>
          <a:bodyPr wrap="square" rtlCol="0">
            <a:spAutoFit/>
          </a:bodyPr>
          <a:lstStyle/>
          <a:p>
            <a:r>
              <a:rPr lang="en-US" dirty="0"/>
              <a:t>We deleted the Opt-in message because the comment growth tool requires you to create a custom Opt-in message.</a:t>
            </a:r>
            <a:endParaRPr lang="en-GB" dirty="0"/>
          </a:p>
        </p:txBody>
      </p:sp>
    </p:spTree>
    <p:extLst>
      <p:ext uri="{BB962C8B-B14F-4D97-AF65-F5344CB8AC3E}">
        <p14:creationId xmlns:p14="http://schemas.microsoft.com/office/powerpoint/2010/main" val="11553991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a:t>Facebook Comments Growth Tool</a:t>
            </a:r>
            <a:endParaRPr lang="en-GB" dirty="0"/>
          </a:p>
        </p:txBody>
      </p:sp>
      <p:sp>
        <p:nvSpPr>
          <p:cNvPr id="3" name="Content Placeholder 2"/>
          <p:cNvSpPr>
            <a:spLocks noGrp="1"/>
          </p:cNvSpPr>
          <p:nvPr>
            <p:ph idx="1"/>
          </p:nvPr>
        </p:nvSpPr>
        <p:spPr/>
        <p:txBody>
          <a:bodyPr>
            <a:normAutofit fontScale="92500" lnSpcReduction="10000"/>
          </a:bodyPr>
          <a:lstStyle/>
          <a:p>
            <a:r>
              <a:rPr lang="en-US" dirty="0"/>
              <a:t>The Comment Growth Tool can be used on your posts to collect data from the people that engage with your brand. You can use this data to re-target and drive sales.</a:t>
            </a:r>
          </a:p>
          <a:p>
            <a:endParaRPr lang="en-US" dirty="0"/>
          </a:p>
          <a:p>
            <a:pPr marL="0" indent="0">
              <a:buNone/>
            </a:pPr>
            <a:r>
              <a:rPr lang="en-US" dirty="0"/>
              <a:t>View the comment growth tool: </a:t>
            </a:r>
            <a:r>
              <a:rPr lang="en-US" dirty="0">
                <a:hlinkClick r:id="rId2"/>
              </a:rPr>
              <a:t>https://drive.google.com/file/d/1m3Zzgm0XffaDYay4j64GoIlbDbgkGo8E/view?usp=sharing</a:t>
            </a:r>
            <a:endParaRPr lang="en-US" dirty="0"/>
          </a:p>
          <a:p>
            <a:pPr marL="0" indent="0">
              <a:buNone/>
            </a:pPr>
            <a:endParaRPr lang="en-US" dirty="0"/>
          </a:p>
          <a:p>
            <a:pPr marL="0" indent="0">
              <a:buNone/>
            </a:pPr>
            <a:endParaRPr lang="en-GB" dirty="0"/>
          </a:p>
        </p:txBody>
      </p:sp>
    </p:spTree>
    <p:extLst>
      <p:ext uri="{BB962C8B-B14F-4D97-AF65-F5344CB8AC3E}">
        <p14:creationId xmlns:p14="http://schemas.microsoft.com/office/powerpoint/2010/main" val="3890899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Frist duplicate your flow</a:t>
            </a:r>
            <a:endParaRPr lang="en-GB" dirty="0"/>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6000"/>
            <a:ext cx="8266572"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8710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Example</a:t>
            </a:r>
            <a:endParaRPr lang="en-GB"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077453"/>
            <a:ext cx="7329649" cy="454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Image result for messenger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914400"/>
            <a:ext cx="1284605" cy="12954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1219200" y="1981200"/>
            <a:ext cx="990600" cy="381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641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Next create a post but do not share it right away</a:t>
            </a:r>
            <a:endParaRPr lang="en-GB" sz="2800"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3467100" cy="513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724400" y="1676400"/>
            <a:ext cx="3124200" cy="1384995"/>
          </a:xfrm>
          <a:prstGeom prst="rect">
            <a:avLst/>
          </a:prstGeom>
          <a:noFill/>
        </p:spPr>
        <p:txBody>
          <a:bodyPr wrap="square" rtlCol="0">
            <a:spAutoFit/>
          </a:bodyPr>
          <a:lstStyle/>
          <a:p>
            <a:r>
              <a:rPr lang="en-US" sz="1400" dirty="0"/>
              <a:t>This post tells people to comment the word “coupon” below. We want to send interested users to messenger so we must give them a path to our flow.</a:t>
            </a:r>
          </a:p>
          <a:p>
            <a:endParaRPr lang="en-GB" sz="1400" dirty="0"/>
          </a:p>
        </p:txBody>
      </p:sp>
    </p:spTree>
    <p:extLst>
      <p:ext uri="{BB962C8B-B14F-4D97-AF65-F5344CB8AC3E}">
        <p14:creationId xmlns:p14="http://schemas.microsoft.com/office/powerpoint/2010/main" val="20509217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 Growth Tool</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19200"/>
            <a:ext cx="5911850" cy="592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61618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 Trigger Words</a:t>
            </a:r>
            <a:endParaRPr lang="en-GB" dirty="0"/>
          </a:p>
        </p:txBody>
      </p:sp>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19200"/>
            <a:ext cx="3594100" cy="552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648200" y="5105400"/>
            <a:ext cx="3124200" cy="954107"/>
          </a:xfrm>
          <a:prstGeom prst="rect">
            <a:avLst/>
          </a:prstGeom>
          <a:noFill/>
        </p:spPr>
        <p:txBody>
          <a:bodyPr wrap="square" rtlCol="0">
            <a:spAutoFit/>
          </a:bodyPr>
          <a:lstStyle/>
          <a:p>
            <a:r>
              <a:rPr lang="en-US" sz="1400" dirty="0"/>
              <a:t>When users comment these words on your post they will be sent an opt-in message.</a:t>
            </a:r>
          </a:p>
          <a:p>
            <a:endParaRPr lang="en-GB" sz="1400" dirty="0"/>
          </a:p>
        </p:txBody>
      </p:sp>
    </p:spTree>
    <p:extLst>
      <p:ext uri="{BB962C8B-B14F-4D97-AF65-F5344CB8AC3E}">
        <p14:creationId xmlns:p14="http://schemas.microsoft.com/office/powerpoint/2010/main" val="1467509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 Auto-response</a:t>
            </a:r>
            <a:endParaRPr lang="en-GB" dirty="0"/>
          </a:p>
        </p:txBody>
      </p:sp>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76400"/>
            <a:ext cx="4114800" cy="4759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876800" y="3429000"/>
            <a:ext cx="3124200" cy="738664"/>
          </a:xfrm>
          <a:prstGeom prst="rect">
            <a:avLst/>
          </a:prstGeom>
          <a:noFill/>
        </p:spPr>
        <p:txBody>
          <a:bodyPr wrap="square" rtlCol="0">
            <a:spAutoFit/>
          </a:bodyPr>
          <a:lstStyle/>
          <a:p>
            <a:r>
              <a:rPr lang="en-US" sz="1400" dirty="0"/>
              <a:t>The auto-response tool will act as the opt-in message.</a:t>
            </a:r>
          </a:p>
          <a:p>
            <a:endParaRPr lang="en-GB" sz="1400" dirty="0"/>
          </a:p>
        </p:txBody>
      </p:sp>
    </p:spTree>
    <p:extLst>
      <p:ext uri="{BB962C8B-B14F-4D97-AF65-F5344CB8AC3E}">
        <p14:creationId xmlns:p14="http://schemas.microsoft.com/office/powerpoint/2010/main" val="35645278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 Opt-in Actions</a:t>
            </a:r>
            <a:endParaRPr lang="en-GB" dirty="0"/>
          </a:p>
        </p:txBody>
      </p:sp>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68104"/>
            <a:ext cx="8070850" cy="527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0442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Publish your post</a:t>
            </a:r>
            <a:endParaRPr lang="en-GB" dirty="0"/>
          </a:p>
        </p:txBody>
      </p:sp>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599" y="1828800"/>
            <a:ext cx="3952875" cy="4212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4449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a post</a:t>
            </a:r>
            <a:endParaRPr lang="en-GB" dirty="0"/>
          </a:p>
        </p:txBody>
      </p:sp>
      <p:pic>
        <p:nvPicPr>
          <p:cNvPr id="54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869267"/>
            <a:ext cx="5511800" cy="540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276"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4800" y="2057400"/>
            <a:ext cx="353305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36601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Save &amp; Activate</a:t>
            </a:r>
            <a:endParaRPr lang="en-GB"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286000"/>
            <a:ext cx="6438900" cy="310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4803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Creating a Flow: </a:t>
            </a:r>
            <a:br>
              <a:rPr lang="en-US" dirty="0"/>
            </a:br>
            <a:r>
              <a:rPr lang="en-US" i="1" dirty="0">
                <a:solidFill>
                  <a:srgbClr val="0070C0"/>
                </a:solidFill>
              </a:rPr>
              <a:t>The </a:t>
            </a:r>
            <a:r>
              <a:rPr lang="en-US" i="1" dirty="0" err="1">
                <a:solidFill>
                  <a:srgbClr val="0070C0"/>
                </a:solidFill>
              </a:rPr>
              <a:t>Tronsmart</a:t>
            </a:r>
            <a:r>
              <a:rPr lang="en-US" i="1" dirty="0">
                <a:solidFill>
                  <a:srgbClr val="0070C0"/>
                </a:solidFill>
              </a:rPr>
              <a:t> Trim</a:t>
            </a:r>
            <a:endParaRPr lang="en-GB" i="1" dirty="0">
              <a:solidFill>
                <a:srgbClr val="0070C0"/>
              </a:solidFill>
            </a:endParaRPr>
          </a:p>
        </p:txBody>
      </p:sp>
      <p:sp>
        <p:nvSpPr>
          <p:cNvPr id="3" name="Content Placeholder 2"/>
          <p:cNvSpPr>
            <a:spLocks noGrp="1"/>
          </p:cNvSpPr>
          <p:nvPr>
            <p:ph idx="1"/>
          </p:nvPr>
        </p:nvSpPr>
        <p:spPr/>
        <p:txBody>
          <a:bodyPr>
            <a:normAutofit fontScale="92500"/>
          </a:bodyPr>
          <a:lstStyle/>
          <a:p>
            <a:pPr marL="0" indent="0">
              <a:buNone/>
            </a:pPr>
            <a:r>
              <a:rPr lang="en-US" sz="2400" dirty="0"/>
              <a:t>In this example we will create a flow that will be used for the comment growth tool and a JSON Ad. This flow will be created to accomplish four main objectives:</a:t>
            </a:r>
          </a:p>
          <a:p>
            <a:pPr marL="0" indent="0">
              <a:buNone/>
            </a:pPr>
            <a:endParaRPr lang="en-US" sz="2400" dirty="0"/>
          </a:p>
          <a:p>
            <a:pPr marL="514350" indent="-514350">
              <a:buFont typeface="+mj-lt"/>
              <a:buAutoNum type="arabicPeriod"/>
            </a:pPr>
            <a:r>
              <a:rPr lang="en-US" sz="2400" dirty="0"/>
              <a:t>Collect user data for re-targeting</a:t>
            </a:r>
          </a:p>
          <a:p>
            <a:pPr marL="514350" indent="-514350">
              <a:buFont typeface="+mj-lt"/>
              <a:buAutoNum type="arabicPeriod"/>
            </a:pPr>
            <a:r>
              <a:rPr lang="en-US" sz="2400" dirty="0"/>
              <a:t>Deliver a coupon (reason to buy)</a:t>
            </a:r>
          </a:p>
          <a:p>
            <a:pPr marL="514350" indent="-514350">
              <a:buFont typeface="+mj-lt"/>
              <a:buAutoNum type="arabicPeriod"/>
            </a:pPr>
            <a:r>
              <a:rPr lang="en-US" sz="2400" dirty="0"/>
              <a:t>Provide a path to buy (link to site)</a:t>
            </a:r>
          </a:p>
          <a:p>
            <a:pPr marL="514350" indent="-514350">
              <a:buFont typeface="+mj-lt"/>
              <a:buAutoNum type="arabicPeriod"/>
            </a:pPr>
            <a:r>
              <a:rPr lang="en-US" sz="2400" dirty="0"/>
              <a:t>Give more info about the product </a:t>
            </a:r>
          </a:p>
          <a:p>
            <a:pPr marL="514350" indent="-514350">
              <a:buFont typeface="+mj-lt"/>
              <a:buAutoNum type="arabicPeriod"/>
            </a:pPr>
            <a:endParaRPr lang="en-US" sz="2400" dirty="0"/>
          </a:p>
          <a:p>
            <a:pPr marL="0" indent="0">
              <a:buNone/>
            </a:pPr>
            <a:r>
              <a:rPr lang="en-US" sz="2400" dirty="0"/>
              <a:t>See flow: </a:t>
            </a:r>
            <a:r>
              <a:rPr lang="en-US" sz="2400" dirty="0">
                <a:hlinkClick r:id="rId2"/>
              </a:rPr>
              <a:t>https://drive.google.com/file/d/1fN0BuNZdTI-wU5FaqkISIvGHW7z9EEOL/view?usp=sharing</a:t>
            </a:r>
            <a:endParaRPr lang="en-US" sz="2400" dirty="0"/>
          </a:p>
          <a:p>
            <a:pPr marL="0" indent="0">
              <a:buNone/>
            </a:pPr>
            <a:endParaRPr lang="en-GB" sz="2400" dirty="0"/>
          </a:p>
        </p:txBody>
      </p:sp>
    </p:spTree>
    <p:extLst>
      <p:ext uri="{BB962C8B-B14F-4D97-AF65-F5344CB8AC3E}">
        <p14:creationId xmlns:p14="http://schemas.microsoft.com/office/powerpoint/2010/main" val="2105082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One: Open &amp; Name</a:t>
            </a:r>
            <a:endParaRPr lang="en-GB"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76400"/>
            <a:ext cx="6762750" cy="304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733800"/>
            <a:ext cx="4837399" cy="2451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3676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Step Two: Flow builder for advanced options</a:t>
            </a:r>
            <a:endParaRPr lang="en-GB"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057400"/>
            <a:ext cx="7209668" cy="330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1683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Step Three: </a:t>
            </a:r>
            <a:br>
              <a:rPr lang="en-US" dirty="0"/>
            </a:br>
            <a:r>
              <a:rPr lang="en-US" sz="3600" dirty="0"/>
              <a:t>Create an </a:t>
            </a:r>
            <a:r>
              <a:rPr lang="en-US" sz="3600" dirty="0">
                <a:solidFill>
                  <a:srgbClr val="0070C0"/>
                </a:solidFill>
              </a:rPr>
              <a:t>“Opt-in” </a:t>
            </a:r>
            <a:r>
              <a:rPr lang="en-US" sz="3600" dirty="0"/>
              <a:t>message</a:t>
            </a:r>
            <a:endParaRPr lang="en-GB" sz="3600" dirty="0"/>
          </a:p>
        </p:txBody>
      </p:sp>
      <p:sp>
        <p:nvSpPr>
          <p:cNvPr id="3" name="Content Placeholder 2"/>
          <p:cNvSpPr>
            <a:spLocks noGrp="1"/>
          </p:cNvSpPr>
          <p:nvPr>
            <p:ph idx="1"/>
          </p:nvPr>
        </p:nvSpPr>
        <p:spPr>
          <a:xfrm>
            <a:off x="304800" y="1905000"/>
            <a:ext cx="8305800" cy="4525963"/>
          </a:xfrm>
        </p:spPr>
        <p:txBody>
          <a:bodyPr>
            <a:normAutofit/>
          </a:bodyPr>
          <a:lstStyle/>
          <a:p>
            <a:r>
              <a:rPr lang="en-US" sz="2400" dirty="0"/>
              <a:t>The “Opt-in message” is the first step of the flow. It is a message that explains what will happen in the flow.</a:t>
            </a:r>
          </a:p>
          <a:p>
            <a:r>
              <a:rPr lang="en-US" sz="2400" dirty="0"/>
              <a:t>The Opt-in message usually has a button taking the user to the next step of the flow, but it can also use an “input box” to take the user to the next step.</a:t>
            </a:r>
          </a:p>
          <a:p>
            <a:r>
              <a:rPr lang="en-US" sz="2400" dirty="0">
                <a:solidFill>
                  <a:srgbClr val="FF0000"/>
                </a:solidFill>
              </a:rPr>
              <a:t>If you want a user to become a subscriber the user </a:t>
            </a:r>
            <a:r>
              <a:rPr lang="en-US" sz="2400" b="1" dirty="0">
                <a:solidFill>
                  <a:srgbClr val="FF0000"/>
                </a:solidFill>
              </a:rPr>
              <a:t>MUST</a:t>
            </a:r>
            <a:r>
              <a:rPr lang="en-US" sz="2400" dirty="0">
                <a:solidFill>
                  <a:srgbClr val="FF0000"/>
                </a:solidFill>
              </a:rPr>
              <a:t> engage with your Opt-in message.</a:t>
            </a:r>
            <a:endParaRPr lang="en-GB" sz="2400" dirty="0">
              <a:solidFill>
                <a:srgbClr val="FF0000"/>
              </a:solidFill>
            </a:endParaRPr>
          </a:p>
        </p:txBody>
      </p:sp>
    </p:spTree>
    <p:extLst>
      <p:ext uri="{BB962C8B-B14F-4D97-AF65-F5344CB8AC3E}">
        <p14:creationId xmlns:p14="http://schemas.microsoft.com/office/powerpoint/2010/main" val="3309847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3085</TotalTime>
  <Words>951</Words>
  <Application>Microsoft Office PowerPoint</Application>
  <PresentationFormat>全屏显示(4:3)</PresentationFormat>
  <Paragraphs>87</Paragraphs>
  <Slides>57</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57</vt:i4>
      </vt:variant>
    </vt:vector>
  </HeadingPairs>
  <TitlesOfParts>
    <vt:vector size="61" baseType="lpstr">
      <vt:lpstr>Arial</vt:lpstr>
      <vt:lpstr>Book Antiqua</vt:lpstr>
      <vt:lpstr>Century Gothic</vt:lpstr>
      <vt:lpstr>Office Theme</vt:lpstr>
      <vt:lpstr>PowerPoint 演示文稿</vt:lpstr>
      <vt:lpstr>PowerPoint 演示文稿</vt:lpstr>
      <vt:lpstr>Growth Tools &amp; Flows</vt:lpstr>
      <vt:lpstr>Growth Tool Examples</vt:lpstr>
      <vt:lpstr>Flow Example</vt:lpstr>
      <vt:lpstr>Creating a Flow:  The Tronsmart Trim</vt:lpstr>
      <vt:lpstr>Step One: Open &amp; Name</vt:lpstr>
      <vt:lpstr>Step Two: Flow builder for advanced options</vt:lpstr>
      <vt:lpstr>Step Three:  Create an “Opt-in” message</vt:lpstr>
      <vt:lpstr>Opt-in Message</vt:lpstr>
      <vt:lpstr>Step Three: Add tags</vt:lpstr>
      <vt:lpstr>PowerPoint 演示文稿</vt:lpstr>
      <vt:lpstr>Adding a Tag</vt:lpstr>
      <vt:lpstr>PowerPoint 演示文稿</vt:lpstr>
      <vt:lpstr>PowerPoint 演示文稿</vt:lpstr>
      <vt:lpstr>PowerPoint 演示文稿</vt:lpstr>
      <vt:lpstr>PowerPoint 演示文稿</vt:lpstr>
      <vt:lpstr>Step four: Finish the flow</vt:lpstr>
      <vt:lpstr>Finish the flow with whatever content you want to send</vt:lpstr>
      <vt:lpstr>PowerPoint 演示文稿</vt:lpstr>
      <vt:lpstr>Basic Delivery Flow (Part 1)</vt:lpstr>
      <vt:lpstr>Extended Delivery Flow</vt:lpstr>
      <vt:lpstr>PowerPoint 演示文稿</vt:lpstr>
      <vt:lpstr>PowerPoint 演示文稿</vt:lpstr>
      <vt:lpstr>PowerPoint 演示文稿</vt:lpstr>
      <vt:lpstr>Test Your Flow</vt:lpstr>
      <vt:lpstr>Getting Users Into Your Flow</vt:lpstr>
      <vt:lpstr>JSON Ad</vt:lpstr>
      <vt:lpstr>PowerPoint 演示文稿</vt:lpstr>
      <vt:lpstr>PowerPoint 演示文稿</vt:lpstr>
      <vt:lpstr>PowerPoint 演示文稿</vt:lpstr>
      <vt:lpstr>PowerPoint 演示文稿</vt:lpstr>
      <vt:lpstr>PowerPoint 演示文稿</vt:lpstr>
      <vt:lpstr>PowerPoint 演示文稿</vt:lpstr>
      <vt:lpstr>Create your Ad</vt:lpstr>
      <vt:lpstr>PowerPoint 演示文稿</vt:lpstr>
      <vt:lpstr>PowerPoint 演示文稿</vt:lpstr>
      <vt:lpstr>PowerPoint 演示文稿</vt:lpstr>
      <vt:lpstr>PowerPoint 演示文稿</vt:lpstr>
      <vt:lpstr>PowerPoint 演示文稿</vt:lpstr>
      <vt:lpstr>Test your Ad here</vt:lpstr>
      <vt:lpstr>Final Ad</vt:lpstr>
      <vt:lpstr>Rename &amp; Edit</vt:lpstr>
      <vt:lpstr>Go to flow builder and move the starting step</vt:lpstr>
      <vt:lpstr>Delete opt-in and tags</vt:lpstr>
      <vt:lpstr>Add Tags here</vt:lpstr>
      <vt:lpstr>Publish</vt:lpstr>
      <vt:lpstr>Facebook Comments Growth Tool</vt:lpstr>
      <vt:lpstr>Frist duplicate your flow</vt:lpstr>
      <vt:lpstr>Next create a post but do not share it right away</vt:lpstr>
      <vt:lpstr>Comment Growth Tool</vt:lpstr>
      <vt:lpstr>Enter Trigger Words</vt:lpstr>
      <vt:lpstr>Set Auto-response</vt:lpstr>
      <vt:lpstr>Set Opt-in Actions</vt:lpstr>
      <vt:lpstr>Publish your post</vt:lpstr>
      <vt:lpstr>Select a post</vt:lpstr>
      <vt:lpstr>Save &amp; Activate</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张 海超</cp:lastModifiedBy>
  <cp:revision>37</cp:revision>
  <dcterms:created xsi:type="dcterms:W3CDTF">2018-11-05T06:48:31Z</dcterms:created>
  <dcterms:modified xsi:type="dcterms:W3CDTF">2020-06-23T14:32:01Z</dcterms:modified>
</cp:coreProperties>
</file>